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18288000" cy="10287000"/>
  <p:notesSz cx="6858000" cy="9144000"/>
  <p:embeddedFontLst>
    <p:embeddedFont>
      <p:font typeface="Helios Bold" charset="1" panose="020B0704020202020204"/>
      <p:regular r:id="rId44"/>
    </p:embeddedFont>
    <p:embeddedFont>
      <p:font typeface="Helios" charset="1" panose="020B0504020202020204"/>
      <p:regular r:id="rId45"/>
    </p:embeddedFont>
    <p:embeddedFont>
      <p:font typeface="Open Sans Bold" charset="1" panose="020B0806030504020204"/>
      <p:regular r:id="rId46"/>
    </p:embeddedFont>
    <p:embeddedFont>
      <p:font typeface="Open Sans Bold Italics" charset="1" panose="020B0806030504020204"/>
      <p:regular r:id="rId47"/>
    </p:embeddedFont>
    <p:embeddedFont>
      <p:font typeface="Helios Italics" charset="1" panose="020B0503020202090204"/>
      <p:regular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10.png" Type="http://schemas.openxmlformats.org/officeDocument/2006/relationships/image"/><Relationship Id="rId5" Target="../media/image25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1.pn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700000">
            <a:off x="-6708426" y="1007040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700000">
            <a:off x="-6377009" y="1338457"/>
            <a:ext cx="10863149" cy="10863149"/>
            <a:chOff x="0" y="0"/>
            <a:chExt cx="2041549" cy="204154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8100000">
            <a:off x="5777215" y="8325796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2700000">
            <a:off x="7495978" y="7887028"/>
            <a:ext cx="5776308" cy="3366163"/>
            <a:chOff x="0" y="0"/>
            <a:chExt cx="1721191" cy="100303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721191" cy="1003030"/>
            </a:xfrm>
            <a:custGeom>
              <a:avLst/>
              <a:gdLst/>
              <a:ahLst/>
              <a:cxnLst/>
              <a:rect r="r" b="b" t="t" l="l"/>
              <a:pathLst>
                <a:path h="1003030" w="1721191">
                  <a:moveTo>
                    <a:pt x="0" y="0"/>
                  </a:moveTo>
                  <a:lnTo>
                    <a:pt x="1721191" y="0"/>
                  </a:lnTo>
                  <a:lnTo>
                    <a:pt x="1721191" y="1003030"/>
                  </a:lnTo>
                  <a:lnTo>
                    <a:pt x="0" y="1003030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721191" cy="10411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2700000">
            <a:off x="3826817" y="51918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-8100000">
            <a:off x="6265606" y="-778255"/>
            <a:ext cx="4275519" cy="2511321"/>
            <a:chOff x="0" y="0"/>
            <a:chExt cx="1273995" cy="74830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73995" cy="748309"/>
            </a:xfrm>
            <a:custGeom>
              <a:avLst/>
              <a:gdLst/>
              <a:ahLst/>
              <a:cxnLst/>
              <a:rect r="r" b="b" t="t" l="l"/>
              <a:pathLst>
                <a:path h="748309" w="1273995">
                  <a:moveTo>
                    <a:pt x="0" y="0"/>
                  </a:moveTo>
                  <a:lnTo>
                    <a:pt x="1273995" y="0"/>
                  </a:lnTo>
                  <a:lnTo>
                    <a:pt x="1273995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273995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562903" y="-1975037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30"/>
                </a:lnTo>
                <a:lnTo>
                  <a:pt x="0" y="11641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9894321" y="-1643619"/>
            <a:ext cx="10863149" cy="10863149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7151781" y="-1690579"/>
            <a:ext cx="11260688" cy="11260688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3495" y="13495"/>
              <a:ext cx="785811" cy="785811"/>
            </a:xfrm>
            <a:custGeom>
              <a:avLst/>
              <a:gdLst/>
              <a:ahLst/>
              <a:cxnLst/>
              <a:rect r="r" b="b" t="t" l="l"/>
              <a:pathLst>
                <a:path h="785811" w="785811">
                  <a:moveTo>
                    <a:pt x="423046" y="16646"/>
                  </a:moveTo>
                  <a:lnTo>
                    <a:pt x="769164" y="362764"/>
                  </a:lnTo>
                  <a:cubicBezTo>
                    <a:pt x="785810" y="379410"/>
                    <a:pt x="785810" y="406400"/>
                    <a:pt x="769164" y="423046"/>
                  </a:cubicBezTo>
                  <a:lnTo>
                    <a:pt x="423046" y="769164"/>
                  </a:lnTo>
                  <a:cubicBezTo>
                    <a:pt x="406400" y="785810"/>
                    <a:pt x="379410" y="785810"/>
                    <a:pt x="362764" y="769164"/>
                  </a:cubicBezTo>
                  <a:lnTo>
                    <a:pt x="16646" y="423046"/>
                  </a:lnTo>
                  <a:cubicBezTo>
                    <a:pt x="0" y="406400"/>
                    <a:pt x="0" y="379410"/>
                    <a:pt x="16646" y="362764"/>
                  </a:cubicBezTo>
                  <a:lnTo>
                    <a:pt x="362764" y="16646"/>
                  </a:lnTo>
                  <a:cubicBezTo>
                    <a:pt x="379410" y="0"/>
                    <a:pt x="406400" y="0"/>
                    <a:pt x="423046" y="16646"/>
                  </a:cubicBezTo>
                  <a:close/>
                </a:path>
              </a:pathLst>
            </a:custGeom>
            <a:blipFill>
              <a:blip r:embed="rId4"/>
              <a:stretch>
                <a:fillRect l="-27010" t="-2270" r="-27010" b="-2270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8100000">
            <a:off x="7965362" y="10637768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-2700000">
            <a:off x="10719628" y="6615897"/>
            <a:ext cx="10211745" cy="2440924"/>
            <a:chOff x="0" y="0"/>
            <a:chExt cx="3042837" cy="727333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3042837" cy="727333"/>
            </a:xfrm>
            <a:custGeom>
              <a:avLst/>
              <a:gdLst/>
              <a:ahLst/>
              <a:cxnLst/>
              <a:rect r="r" b="b" t="t" l="l"/>
              <a:pathLst>
                <a:path h="727333" w="3042837">
                  <a:moveTo>
                    <a:pt x="0" y="0"/>
                  </a:moveTo>
                  <a:lnTo>
                    <a:pt x="3042837" y="0"/>
                  </a:lnTo>
                  <a:lnTo>
                    <a:pt x="3042837" y="727333"/>
                  </a:lnTo>
                  <a:lnTo>
                    <a:pt x="0" y="727333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3042837" cy="765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8100000">
            <a:off x="13721104" y="8138017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-2700000">
            <a:off x="14773604" y="8138004"/>
            <a:ext cx="5641848" cy="2550578"/>
            <a:chOff x="0" y="0"/>
            <a:chExt cx="1681125" cy="760006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81125" cy="760006"/>
            </a:xfrm>
            <a:custGeom>
              <a:avLst/>
              <a:gdLst/>
              <a:ahLst/>
              <a:cxnLst/>
              <a:rect r="r" b="b" t="t" l="l"/>
              <a:pathLst>
                <a:path h="760006" w="1681125">
                  <a:moveTo>
                    <a:pt x="0" y="0"/>
                  </a:moveTo>
                  <a:lnTo>
                    <a:pt x="1681125" y="0"/>
                  </a:lnTo>
                  <a:lnTo>
                    <a:pt x="1681125" y="760006"/>
                  </a:lnTo>
                  <a:lnTo>
                    <a:pt x="0" y="760006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1681125" cy="7981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-10800000">
            <a:off x="1028700" y="6634124"/>
            <a:ext cx="934250" cy="106173"/>
            <a:chOff x="0" y="0"/>
            <a:chExt cx="278383" cy="31637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78383" cy="31637"/>
            </a:xfrm>
            <a:custGeom>
              <a:avLst/>
              <a:gdLst/>
              <a:ahLst/>
              <a:cxnLst/>
              <a:rect r="r" b="b" t="t" l="l"/>
              <a:pathLst>
                <a:path h="31637" w="278383">
                  <a:moveTo>
                    <a:pt x="15818" y="0"/>
                  </a:moveTo>
                  <a:lnTo>
                    <a:pt x="262564" y="0"/>
                  </a:lnTo>
                  <a:cubicBezTo>
                    <a:pt x="266759" y="0"/>
                    <a:pt x="270783" y="1667"/>
                    <a:pt x="273749" y="4633"/>
                  </a:cubicBezTo>
                  <a:cubicBezTo>
                    <a:pt x="276716" y="7600"/>
                    <a:pt x="278383" y="11623"/>
                    <a:pt x="278383" y="15818"/>
                  </a:cubicBezTo>
                  <a:lnTo>
                    <a:pt x="278383" y="15818"/>
                  </a:lnTo>
                  <a:cubicBezTo>
                    <a:pt x="278383" y="24555"/>
                    <a:pt x="271300" y="31637"/>
                    <a:pt x="262564" y="31637"/>
                  </a:cubicBezTo>
                  <a:lnTo>
                    <a:pt x="15818" y="31637"/>
                  </a:lnTo>
                  <a:cubicBezTo>
                    <a:pt x="11623" y="31637"/>
                    <a:pt x="7600" y="29970"/>
                    <a:pt x="4633" y="27004"/>
                  </a:cubicBezTo>
                  <a:cubicBezTo>
                    <a:pt x="1667" y="24037"/>
                    <a:pt x="0" y="20014"/>
                    <a:pt x="0" y="15818"/>
                  </a:cubicBezTo>
                  <a:lnTo>
                    <a:pt x="0" y="15818"/>
                  </a:lnTo>
                  <a:cubicBezTo>
                    <a:pt x="0" y="11623"/>
                    <a:pt x="1667" y="7600"/>
                    <a:pt x="4633" y="4633"/>
                  </a:cubicBezTo>
                  <a:cubicBezTo>
                    <a:pt x="7600" y="1667"/>
                    <a:pt x="11623" y="0"/>
                    <a:pt x="15818" y="0"/>
                  </a:cubicBez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278383" cy="69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-10800000">
            <a:off x="2058200" y="6634124"/>
            <a:ext cx="312889" cy="106173"/>
            <a:chOff x="0" y="0"/>
            <a:chExt cx="93233" cy="31637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93233" cy="31637"/>
            </a:xfrm>
            <a:custGeom>
              <a:avLst/>
              <a:gdLst/>
              <a:ahLst/>
              <a:cxnLst/>
              <a:rect r="r" b="b" t="t" l="l"/>
              <a:pathLst>
                <a:path h="31637" w="93233">
                  <a:moveTo>
                    <a:pt x="15818" y="0"/>
                  </a:moveTo>
                  <a:lnTo>
                    <a:pt x="77415" y="0"/>
                  </a:lnTo>
                  <a:cubicBezTo>
                    <a:pt x="86151" y="0"/>
                    <a:pt x="93233" y="7082"/>
                    <a:pt x="93233" y="15818"/>
                  </a:cubicBezTo>
                  <a:lnTo>
                    <a:pt x="93233" y="15818"/>
                  </a:lnTo>
                  <a:cubicBezTo>
                    <a:pt x="93233" y="20014"/>
                    <a:pt x="91566" y="24037"/>
                    <a:pt x="88600" y="27004"/>
                  </a:cubicBezTo>
                  <a:cubicBezTo>
                    <a:pt x="85633" y="29970"/>
                    <a:pt x="81610" y="31637"/>
                    <a:pt x="77415" y="31637"/>
                  </a:cubicBezTo>
                  <a:lnTo>
                    <a:pt x="15818" y="31637"/>
                  </a:lnTo>
                  <a:cubicBezTo>
                    <a:pt x="11623" y="31637"/>
                    <a:pt x="7600" y="29970"/>
                    <a:pt x="4633" y="27004"/>
                  </a:cubicBezTo>
                  <a:cubicBezTo>
                    <a:pt x="1667" y="24037"/>
                    <a:pt x="0" y="20014"/>
                    <a:pt x="0" y="15818"/>
                  </a:cubicBezTo>
                  <a:lnTo>
                    <a:pt x="0" y="15818"/>
                  </a:lnTo>
                  <a:cubicBezTo>
                    <a:pt x="0" y="11623"/>
                    <a:pt x="1667" y="7600"/>
                    <a:pt x="4633" y="4633"/>
                  </a:cubicBezTo>
                  <a:cubicBezTo>
                    <a:pt x="7600" y="1667"/>
                    <a:pt x="11623" y="0"/>
                    <a:pt x="15818" y="0"/>
                  </a:cubicBezTo>
                  <a:close/>
                </a:path>
              </a:pathLst>
            </a:custGeom>
            <a:solidFill>
              <a:srgbClr val="292A2B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38100"/>
              <a:ext cx="93233" cy="69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14035584" y="8197558"/>
            <a:ext cx="4438528" cy="2450641"/>
          </a:xfrm>
          <a:custGeom>
            <a:avLst/>
            <a:gdLst/>
            <a:ahLst/>
            <a:cxnLst/>
            <a:rect r="r" b="b" t="t" l="l"/>
            <a:pathLst>
              <a:path h="2450641" w="4438528">
                <a:moveTo>
                  <a:pt x="0" y="0"/>
                </a:moveTo>
                <a:lnTo>
                  <a:pt x="4438528" y="0"/>
                </a:lnTo>
                <a:lnTo>
                  <a:pt x="4438528" y="2450641"/>
                </a:lnTo>
                <a:lnTo>
                  <a:pt x="0" y="24506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354145" y="2586822"/>
            <a:ext cx="6797635" cy="2640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20"/>
              </a:lnSpc>
            </a:pPr>
            <a:r>
              <a:rPr lang="en-US" b="true" sz="62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APRESENTAÇÃO DO PESQUISADOR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28700" y="7651312"/>
            <a:ext cx="4392334" cy="446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00"/>
              </a:lnSpc>
              <a:spcBef>
                <a:spcPct val="0"/>
              </a:spcBef>
            </a:pPr>
            <a:r>
              <a:rPr lang="en-US" b="true" sz="2500">
                <a:solidFill>
                  <a:srgbClr val="000000"/>
                </a:solidFill>
                <a:latin typeface="Helios Bold"/>
                <a:ea typeface="Helios Bold"/>
                <a:cs typeface="Helios Bold"/>
                <a:sym typeface="Helios Bold"/>
              </a:rPr>
              <a:t>PABLO DE ASSIS LUCENA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328446"/>
            <a:ext cx="6851068" cy="9630109"/>
            <a:chOff x="0" y="0"/>
            <a:chExt cx="9134757" cy="12840145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99" r="0" b="99"/>
            <a:stretch>
              <a:fillRect/>
            </a:stretch>
          </p:blipFill>
          <p:spPr>
            <a:xfrm flipH="false" flipV="false">
              <a:off x="0" y="0"/>
              <a:ext cx="9134757" cy="12840145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1469920" y="5748973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CARACTERIZADORAS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006815" y="5119688"/>
            <a:ext cx="2973467" cy="695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SITUAÇÕES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44000" y="1320725"/>
            <a:ext cx="9038029" cy="7645551"/>
            <a:chOff x="0" y="0"/>
            <a:chExt cx="12050706" cy="10194068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10989" t="0" r="10989" b="0"/>
            <a:stretch>
              <a:fillRect/>
            </a:stretch>
          </p:blipFill>
          <p:spPr>
            <a:xfrm flipH="false" flipV="false">
              <a:off x="0" y="0"/>
              <a:ext cx="12050706" cy="10194068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1028700" y="5748973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CARACTERIZADORAS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006815" y="5119688"/>
            <a:ext cx="2973467" cy="695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40"/>
              </a:lnSpc>
            </a:pPr>
            <a:r>
              <a:rPr lang="en-US" sz="41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SITUAÇÕES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558246" y="1568268"/>
            <a:ext cx="6851068" cy="9630109"/>
            <a:chOff x="0" y="0"/>
            <a:chExt cx="9134757" cy="12840145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505" r="0" b="1505"/>
            <a:stretch>
              <a:fillRect/>
            </a:stretch>
          </p:blipFill>
          <p:spPr>
            <a:xfrm flipH="false" flipV="false">
              <a:off x="0" y="0"/>
              <a:ext cx="9134757" cy="12840145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3898884" y="5456223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TIPOS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1138056"/>
            <a:ext cx="6851068" cy="9630109"/>
            <a:chOff x="0" y="0"/>
            <a:chExt cx="9134757" cy="12840145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241" r="0" b="1241"/>
            <a:stretch>
              <a:fillRect/>
            </a:stretch>
          </p:blipFill>
          <p:spPr>
            <a:xfrm flipH="false" flipV="false">
              <a:off x="0" y="0"/>
              <a:ext cx="9134757" cy="12840145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956653" y="5456223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 QUE NÃO É?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1138056"/>
            <a:ext cx="6851068" cy="9630109"/>
            <a:chOff x="0" y="0"/>
            <a:chExt cx="9134757" cy="12840145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505" r="0" b="1505"/>
            <a:stretch>
              <a:fillRect/>
            </a:stretch>
          </p:blipFill>
          <p:spPr>
            <a:xfrm flipH="false" flipV="false">
              <a:off x="0" y="0"/>
              <a:ext cx="9134757" cy="12840145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956653" y="5200992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COMO PREVENIR?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1138056"/>
            <a:ext cx="6851068" cy="9630109"/>
            <a:chOff x="0" y="0"/>
            <a:chExt cx="9134757" cy="12840145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50" t="0" r="250" b="0"/>
            <a:stretch>
              <a:fillRect/>
            </a:stretch>
          </p:blipFill>
          <p:spPr>
            <a:xfrm flipH="false" flipV="false">
              <a:off x="0" y="0"/>
              <a:ext cx="9134757" cy="12840145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956653" y="5200992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 QUE FAZER?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2366020"/>
            <a:ext cx="6851068" cy="6663718"/>
            <a:chOff x="0" y="0"/>
            <a:chExt cx="9134757" cy="8884957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521" t="0" r="521" b="0"/>
            <a:stretch>
              <a:fillRect/>
            </a:stretch>
          </p:blipFill>
          <p:spPr>
            <a:xfrm flipH="false" flipV="false">
              <a:off x="0" y="0"/>
              <a:ext cx="9134757" cy="8884957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956653" y="5200992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TESTEMUNHA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08232" y="1028700"/>
            <a:ext cx="6851068" cy="9807672"/>
            <a:chOff x="0" y="0"/>
            <a:chExt cx="9134757" cy="13076896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058" r="0" b="1058"/>
            <a:stretch>
              <a:fillRect/>
            </a:stretch>
          </p:blipFill>
          <p:spPr>
            <a:xfrm flipH="false" flipV="false">
              <a:off x="0" y="0"/>
              <a:ext cx="9134757" cy="13076896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276728" y="5200992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COMO DENUNCIAR?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442614" y="2922127"/>
            <a:ext cx="8816686" cy="6020817"/>
            <a:chOff x="0" y="0"/>
            <a:chExt cx="11755582" cy="8027757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8448" t="0" r="8448" b="0"/>
            <a:stretch>
              <a:fillRect/>
            </a:stretch>
          </p:blipFill>
          <p:spPr>
            <a:xfrm flipH="false" flipV="false">
              <a:off x="0" y="0"/>
              <a:ext cx="11755582" cy="8027757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598197" y="5435648"/>
            <a:ext cx="10490232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CONCLUSÃO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138193" y="3975790"/>
            <a:ext cx="9425529" cy="4127390"/>
            <a:chOff x="0" y="0"/>
            <a:chExt cx="12567371" cy="5503187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4041" t="0" r="4041" b="0"/>
            <a:stretch>
              <a:fillRect/>
            </a:stretch>
          </p:blipFill>
          <p:spPr>
            <a:xfrm flipH="false" flipV="false">
              <a:off x="0" y="0"/>
              <a:ext cx="12567371" cy="5503187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360725" y="5076825"/>
            <a:ext cx="10490232" cy="185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sz="5600" b="true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CONTATOS</a:t>
            </a:r>
          </a:p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MULTISAÚDE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539525" y="4286688"/>
            <a:ext cx="6731184" cy="6731184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29537" y="29537"/>
              <a:ext cx="753725" cy="753725"/>
            </a:xfrm>
            <a:custGeom>
              <a:avLst/>
              <a:gdLst/>
              <a:ahLst/>
              <a:cxnLst/>
              <a:rect r="r" b="b" t="t" l="l"/>
              <a:pathLst>
                <a:path h="753725" w="753725">
                  <a:moveTo>
                    <a:pt x="427287" y="20887"/>
                  </a:moveTo>
                  <a:lnTo>
                    <a:pt x="732839" y="326439"/>
                  </a:lnTo>
                  <a:cubicBezTo>
                    <a:pt x="746213" y="339813"/>
                    <a:pt x="753726" y="357950"/>
                    <a:pt x="753726" y="376863"/>
                  </a:cubicBezTo>
                  <a:cubicBezTo>
                    <a:pt x="753726" y="395776"/>
                    <a:pt x="746213" y="413913"/>
                    <a:pt x="732839" y="427287"/>
                  </a:cubicBezTo>
                  <a:lnTo>
                    <a:pt x="427287" y="732839"/>
                  </a:lnTo>
                  <a:cubicBezTo>
                    <a:pt x="413913" y="746213"/>
                    <a:pt x="395776" y="753726"/>
                    <a:pt x="376863" y="753726"/>
                  </a:cubicBezTo>
                  <a:cubicBezTo>
                    <a:pt x="357950" y="753726"/>
                    <a:pt x="339813" y="746213"/>
                    <a:pt x="326439" y="732839"/>
                  </a:cubicBezTo>
                  <a:lnTo>
                    <a:pt x="20887" y="427287"/>
                  </a:lnTo>
                  <a:cubicBezTo>
                    <a:pt x="7513" y="413913"/>
                    <a:pt x="0" y="395776"/>
                    <a:pt x="0" y="376863"/>
                  </a:cubicBezTo>
                  <a:cubicBezTo>
                    <a:pt x="0" y="357950"/>
                    <a:pt x="7513" y="339813"/>
                    <a:pt x="20887" y="326439"/>
                  </a:cubicBezTo>
                  <a:lnTo>
                    <a:pt x="326439" y="20887"/>
                  </a:lnTo>
                  <a:cubicBezTo>
                    <a:pt x="339813" y="7513"/>
                    <a:pt x="357950" y="0"/>
                    <a:pt x="376863" y="0"/>
                  </a:cubicBezTo>
                  <a:cubicBezTo>
                    <a:pt x="395776" y="0"/>
                    <a:pt x="413913" y="7513"/>
                    <a:pt x="427287" y="20887"/>
                  </a:cubicBezTo>
                  <a:close/>
                </a:path>
              </a:pathLst>
            </a:custGeom>
            <a:blipFill>
              <a:blip r:embed="rId4"/>
              <a:stretch>
                <a:fillRect l="-3918" t="-10365" r="-3918" b="-10365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028700" y="1189974"/>
            <a:ext cx="6615789" cy="2332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9"/>
              </a:lnSpc>
            </a:pPr>
            <a:r>
              <a:rPr lang="en-US" b="true" sz="54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APRESENTAÇÃO DO ORIENTADOR E COORIENTADOR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851230" y="5067300"/>
            <a:ext cx="7249850" cy="3082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6" indent="-377823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292A2B"/>
                </a:solidFill>
                <a:latin typeface="Helios"/>
                <a:ea typeface="Helios"/>
                <a:cs typeface="Helios"/>
                <a:sym typeface="Helios"/>
              </a:rPr>
              <a:t>Prof. Dr. Leonardo Leonidas de Brito</a:t>
            </a:r>
          </a:p>
          <a:p>
            <a:pPr algn="l">
              <a:lnSpc>
                <a:spcPts val="4899"/>
              </a:lnSpc>
            </a:pPr>
          </a:p>
          <a:p>
            <a:pPr algn="l" marL="755646" indent="-377823" lvl="1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292A2B"/>
                </a:solidFill>
                <a:latin typeface="Helios"/>
                <a:ea typeface="Helios"/>
                <a:cs typeface="Helios"/>
                <a:sym typeface="Helios"/>
              </a:rPr>
              <a:t>Prof. Dr. André Luis Tato Luciano dos Santos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2" id="22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838977" y="1495284"/>
            <a:ext cx="9691022" cy="14926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73"/>
              </a:lnSpc>
            </a:pPr>
            <a:r>
              <a:rPr lang="en-US" sz="5248" b="true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QR CODE - VALIDAÇÃO DO </a:t>
            </a:r>
          </a:p>
          <a:p>
            <a:pPr algn="l">
              <a:lnSpc>
                <a:spcPts val="5773"/>
              </a:lnSpc>
            </a:pPr>
            <a:r>
              <a:rPr lang="en-US" sz="5248" b="true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PRODUTO EDUCACIONAL</a:t>
            </a: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8116189" y="4554358"/>
            <a:ext cx="11723276" cy="6447802"/>
          </a:xfrm>
          <a:custGeom>
            <a:avLst/>
            <a:gdLst/>
            <a:ahLst/>
            <a:cxnLst/>
            <a:rect r="r" b="b" t="t" l="l"/>
            <a:pathLst>
              <a:path h="6447802" w="11723276">
                <a:moveTo>
                  <a:pt x="0" y="0"/>
                </a:moveTo>
                <a:lnTo>
                  <a:pt x="11723276" y="0"/>
                </a:lnTo>
                <a:lnTo>
                  <a:pt x="11723276" y="6447802"/>
                </a:lnTo>
                <a:lnTo>
                  <a:pt x="0" y="6447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pic>
        <p:nvPicPr>
          <p:cNvPr name="Picture 27" id="27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1412066" y="2945546"/>
            <a:ext cx="6469693" cy="646969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717753" y="2860040"/>
            <a:ext cx="9243319" cy="4519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979"/>
              </a:lnSpc>
            </a:pP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1- VOCÊ CONSIDERA QUE ESTA </a:t>
            </a:r>
          </a:p>
          <a:p>
            <a:pPr algn="just">
              <a:lnSpc>
                <a:spcPts val="5979"/>
              </a:lnSpc>
            </a:pP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apresentação alcançou o objetivo de promover a divulgação e reflexão sobre a Cartilha de Assédio Moral do CPII?</a:t>
            </a:r>
          </a:p>
        </p:txBody>
      </p:sp>
      <p:grpSp>
        <p:nvGrpSpPr>
          <p:cNvPr name="Group 3" id="3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724476" y="3425054"/>
            <a:ext cx="8839048" cy="37642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979"/>
              </a:lnSpc>
            </a:pP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2- VOCÊ CONSIDERA QUE SERIA </a:t>
            </a: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interessante haver essa atividade em outros ambientes de trabalho do CPII?</a:t>
            </a:r>
          </a:p>
        </p:txBody>
      </p:sp>
      <p:grpSp>
        <p:nvGrpSpPr>
          <p:cNvPr name="Group 3" id="3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724476" y="3425054"/>
            <a:ext cx="8970558" cy="4519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979"/>
              </a:lnSpc>
            </a:pP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3- CASO QUEIRA CONTRIBUIR PARA A </a:t>
            </a:r>
            <a:r>
              <a:rPr lang="en-US" b="true" sz="45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oportunidade de melhoria dessa atividade, poderia compartilhar suA sugestão, elogio ou crítica?</a:t>
            </a:r>
          </a:p>
        </p:txBody>
      </p:sp>
      <p:grpSp>
        <p:nvGrpSpPr>
          <p:cNvPr name="Group 3" id="3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098205" y="2833525"/>
            <a:ext cx="8537062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7539"/>
              </a:lnSpc>
            </a:pPr>
            <a:r>
              <a:rPr lang="en-US" b="true" sz="57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CANAIS DE DENÚNCIA</a:t>
            </a:r>
          </a:p>
        </p:txBody>
      </p:sp>
      <p:grpSp>
        <p:nvGrpSpPr>
          <p:cNvPr name="Group 3" id="3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7746653" y="5200992"/>
            <a:ext cx="3240167" cy="2694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sz="35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Ouvidoria</a:t>
            </a:r>
          </a:p>
          <a:p>
            <a:pPr algn="l">
              <a:lnSpc>
                <a:spcPts val="2520"/>
              </a:lnSpc>
            </a:pPr>
            <a:r>
              <a:rPr lang="en-US" sz="18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ouvidoria_cp2@cp2.g12.br</a:t>
            </a:r>
          </a:p>
          <a:p>
            <a:pPr algn="l">
              <a:lnSpc>
                <a:spcPts val="2520"/>
              </a:lnSpc>
            </a:pPr>
            <a:r>
              <a:rPr lang="en-US" sz="18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falabr.cgu.gov.br/web/home</a:t>
            </a:r>
          </a:p>
          <a:p>
            <a:pPr algn="l">
              <a:lnSpc>
                <a:spcPts val="4060"/>
              </a:lnSpc>
            </a:pPr>
            <a:r>
              <a:rPr lang="en-US" sz="29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</a:t>
            </a:r>
          </a:p>
          <a:p>
            <a:pPr algn="l">
              <a:lnSpc>
                <a:spcPts val="4900"/>
              </a:lnSpc>
            </a:pPr>
            <a:r>
              <a:rPr lang="en-US" sz="35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Corregedoria</a:t>
            </a:r>
          </a:p>
          <a:p>
            <a:pPr algn="l">
              <a:lnSpc>
                <a:spcPts val="2520"/>
              </a:lnSpc>
            </a:pPr>
            <a:r>
              <a:rPr lang="en-US" sz="1800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corregedoria@cp2.g12.br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855956" y="3729510"/>
            <a:ext cx="4576088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Presentes na cartilha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100106" y="2324637"/>
            <a:ext cx="8478614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7539"/>
              </a:lnSpc>
            </a:pPr>
            <a:r>
              <a:rPr lang="en-US" b="true" sz="57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CANAIS DE DENÚNCIA</a:t>
            </a:r>
          </a:p>
        </p:txBody>
      </p:sp>
      <p:grpSp>
        <p:nvGrpSpPr>
          <p:cNvPr name="Group 3" id="3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4920063" y="4480560"/>
            <a:ext cx="7923727" cy="3637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1- </a:t>
            </a: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SUA CHEFIA IMEDIATA;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2- SUA CHEFIA MEDIATA;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3- COMI</a:t>
            </a: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SSÃO DE ÉTICADO CPII</a:t>
            </a:r>
          </a:p>
          <a:p>
            <a:pPr algn="l">
              <a:lnSpc>
                <a:spcPts val="5827"/>
              </a:lnSpc>
            </a:pPr>
            <a:r>
              <a:rPr lang="en-US" sz="4162" i="true" b="true">
                <a:solidFill>
                  <a:srgbClr val="16599D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comissaodeetica@cp2.g12.br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121675" y="3286280"/>
            <a:ext cx="4435475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Ausentes na cartilha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-320240" y="0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658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8547273">
            <a:off x="11899914" y="7587203"/>
            <a:ext cx="9240067" cy="5399594"/>
            <a:chOff x="0" y="0"/>
            <a:chExt cx="2753302" cy="16089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753302" cy="1608940"/>
            </a:xfrm>
            <a:custGeom>
              <a:avLst/>
              <a:gdLst/>
              <a:ahLst/>
              <a:cxnLst/>
              <a:rect r="r" b="b" t="t" l="l"/>
              <a:pathLst>
                <a:path h="1608940" w="2753302">
                  <a:moveTo>
                    <a:pt x="0" y="0"/>
                  </a:moveTo>
                  <a:lnTo>
                    <a:pt x="2753302" y="0"/>
                  </a:lnTo>
                  <a:lnTo>
                    <a:pt x="2753302" y="1608940"/>
                  </a:lnTo>
                  <a:lnTo>
                    <a:pt x="0" y="1608940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753302" cy="16470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4996717" y="8176667"/>
            <a:ext cx="598525" cy="601808"/>
          </a:xfrm>
          <a:custGeom>
            <a:avLst/>
            <a:gdLst/>
            <a:ahLst/>
            <a:cxnLst/>
            <a:rect r="r" b="b" t="t" l="l"/>
            <a:pathLst>
              <a:path h="601808" w="598525">
                <a:moveTo>
                  <a:pt x="0" y="0"/>
                </a:moveTo>
                <a:lnTo>
                  <a:pt x="598526" y="0"/>
                </a:lnTo>
                <a:lnTo>
                  <a:pt x="598526" y="601808"/>
                </a:lnTo>
                <a:lnTo>
                  <a:pt x="0" y="6018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4996717" y="5267667"/>
            <a:ext cx="598525" cy="598525"/>
          </a:xfrm>
          <a:custGeom>
            <a:avLst/>
            <a:gdLst/>
            <a:ahLst/>
            <a:cxnLst/>
            <a:rect r="r" b="b" t="t" l="l"/>
            <a:pathLst>
              <a:path h="598525" w="598525">
                <a:moveTo>
                  <a:pt x="0" y="0"/>
                </a:moveTo>
                <a:lnTo>
                  <a:pt x="598526" y="0"/>
                </a:lnTo>
                <a:lnTo>
                  <a:pt x="598526" y="598525"/>
                </a:lnTo>
                <a:lnTo>
                  <a:pt x="0" y="5985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4996717" y="6775881"/>
            <a:ext cx="598525" cy="438420"/>
          </a:xfrm>
          <a:custGeom>
            <a:avLst/>
            <a:gdLst/>
            <a:ahLst/>
            <a:cxnLst/>
            <a:rect r="r" b="b" t="t" l="l"/>
            <a:pathLst>
              <a:path h="438420" w="598525">
                <a:moveTo>
                  <a:pt x="0" y="0"/>
                </a:moveTo>
                <a:lnTo>
                  <a:pt x="598526" y="0"/>
                </a:lnTo>
                <a:lnTo>
                  <a:pt x="598526" y="438419"/>
                </a:lnTo>
                <a:lnTo>
                  <a:pt x="0" y="4384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5935437" y="2833525"/>
            <a:ext cx="6807952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7539"/>
              </a:lnSpc>
            </a:pPr>
            <a:r>
              <a:rPr lang="en-US" b="true" sz="57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MEUS CONTATOS: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935437" y="4407445"/>
            <a:ext cx="7426914" cy="4371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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lucena@cp2.g12.br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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pablo.lucena.1@cp2.edu.br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</a:t>
            </a:r>
          </a:p>
          <a:p>
            <a:pPr algn="l">
              <a:lnSpc>
                <a:spcPts val="5827"/>
              </a:lnSpc>
            </a:pPr>
            <a:r>
              <a:rPr lang="en-US" sz="4162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(21) 99894-8221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605597" y="112913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144000" y="2904686"/>
            <a:ext cx="8682403" cy="6401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BARRETO, M. M. Assédio moral: uma jornada de humilhações. São Paulo: Cengage Learning,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2006.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BLANCH RIBAS, J. Trabajar en la modernidad. In: BLANCH RIBAS, J.M.; TOMAZ, M.J.E.; DORÁN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C.G. Teoría de las relaciones laborales: fundamentos. Barcelona: Editorial UOC, 2003. p. 13-57.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BRASIL. [Constituição (1988)]. Constituição da República Federativa do Brasil de 1988. Brasília,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DF: Presidente da República, [2016]. Disponível em:</a:t>
            </a: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 i="true">
                <a:solidFill>
                  <a:srgbClr val="000000"/>
                </a:solidFill>
                <a:latin typeface="Helios Italics"/>
                <a:ea typeface="Helios Italics"/>
                <a:cs typeface="Helios Italics"/>
                <a:sym typeface="Helios Italics"/>
              </a:rPr>
              <a:t>http://www.planalto.gov.br/ccivil_03/constituicao/constituicao.htm. Acesso em 02 fevereiro 2024.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144000" y="981075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144000" y="2399897"/>
            <a:ext cx="8682403" cy="6858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BRASIL. Lei nº 13.185, de 6 de novembro de 2015. Institui o Programa de Combate à Intimidação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Sistemática (bullying). Diário Oficial da União: seção 1, Brasília, DF, 9 nov. 2015. Disponível em: </a:t>
            </a:r>
          </a:p>
          <a:p>
            <a:pPr algn="just">
              <a:lnSpc>
                <a:spcPts val="3652"/>
              </a:lnSpc>
            </a:pPr>
            <a:r>
              <a:rPr lang="en-US" sz="2609" i="true">
                <a:solidFill>
                  <a:srgbClr val="000000"/>
                </a:solidFill>
                <a:latin typeface="Helios Italics"/>
                <a:ea typeface="Helios Italics"/>
                <a:cs typeface="Helios Italics"/>
                <a:sym typeface="Helios Italics"/>
              </a:rPr>
              <a:t>https://www.planalto.gov.br/ccivil_03/_ato2015-2018/2015/lei/L13185.htm. Acesso em 20 outubro 2024</a:t>
            </a: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.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BRASIL. Ministério do Trabalho. Norma Regulamentadora nº 17, de 23 de novembro de 1990.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Estabelece parâmetros para a ergonomia no trabalho. Diário Oficial da União: seção 1, Brasília, DF, 4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dez. 1990. Disponível em:</a:t>
            </a:r>
          </a:p>
          <a:p>
            <a:pPr algn="just">
              <a:lnSpc>
                <a:spcPts val="3652"/>
              </a:lnSpc>
            </a:pPr>
            <a:r>
              <a:rPr lang="en-US" sz="2609" i="true">
                <a:solidFill>
                  <a:srgbClr val="000000"/>
                </a:solidFill>
                <a:latin typeface="Helios Italics"/>
                <a:ea typeface="Helios Italics"/>
                <a:cs typeface="Helios Italics"/>
                <a:sym typeface="Helios Italics"/>
              </a:rPr>
              <a:t>https://www.gov.br/pt-br/servicos/consultar-a-norma-regulamentadora-nr-17. </a:t>
            </a: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 i="true">
                <a:solidFill>
                  <a:srgbClr val="000000"/>
                </a:solidFill>
                <a:latin typeface="Helios Italics"/>
                <a:ea typeface="Helios Italics"/>
                <a:cs typeface="Helios Italics"/>
                <a:sym typeface="Helios Italics"/>
              </a:rPr>
              <a:t>Acesso em: 20 outubro 2024.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46062" y="1917404"/>
            <a:ext cx="9291245" cy="7772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BRASIL. Decreto n° 12.122, de 30 de julho de 2024. Institui o Programa Federal de Prevenção e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Enfrentamento do Assédio e da Discriminação, no âmbito da administração pública federal direta,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autárquica e fundacional. Disponível em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https://pesquisa.in.gov.br/imprensa/jsp/visualiza/index.jsp?data=31/07/2024&amp;jornal=515&amp;pagina=5&amp;tota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lArquivos=123. Acesso em 30 agosto 2024.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BRASIL. Resolução CNE/CP N° 1/2021 - Define as Diretrizes Curriculares Nacionais Gerais para a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Educação Profissional e Tecnológica. MEC: Brasília - DF, 2021. BRASIL.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CANTERA, L.M.; PALLARÈS, S.; SELVA, C. Violência. In: CANTERA, L.M.; PALLARÈS, S.; SELVA, C. </a:t>
            </a: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(Orgs.). Del malestar al bienestar laboral. Barcelona: Amentia Editorial, 2013. p. 77-103.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404971" y="3790461"/>
            <a:ext cx="7145711" cy="7145711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27824" y="27824"/>
              <a:ext cx="757152" cy="757152"/>
            </a:xfrm>
            <a:custGeom>
              <a:avLst/>
              <a:gdLst/>
              <a:ahLst/>
              <a:cxnLst/>
              <a:rect r="r" b="b" t="t" l="l"/>
              <a:pathLst>
                <a:path h="757152" w="757152">
                  <a:moveTo>
                    <a:pt x="426075" y="19674"/>
                  </a:moveTo>
                  <a:lnTo>
                    <a:pt x="737477" y="331077"/>
                  </a:lnTo>
                  <a:cubicBezTo>
                    <a:pt x="750075" y="343675"/>
                    <a:pt x="757152" y="360761"/>
                    <a:pt x="757152" y="378576"/>
                  </a:cubicBezTo>
                  <a:cubicBezTo>
                    <a:pt x="757152" y="396391"/>
                    <a:pt x="750075" y="413477"/>
                    <a:pt x="737477" y="426075"/>
                  </a:cubicBezTo>
                  <a:lnTo>
                    <a:pt x="426075" y="737477"/>
                  </a:lnTo>
                  <a:cubicBezTo>
                    <a:pt x="413477" y="750075"/>
                    <a:pt x="396391" y="757152"/>
                    <a:pt x="378576" y="757152"/>
                  </a:cubicBezTo>
                  <a:cubicBezTo>
                    <a:pt x="360761" y="757152"/>
                    <a:pt x="343675" y="750075"/>
                    <a:pt x="331077" y="737477"/>
                  </a:cubicBezTo>
                  <a:lnTo>
                    <a:pt x="19674" y="426075"/>
                  </a:lnTo>
                  <a:cubicBezTo>
                    <a:pt x="7077" y="413477"/>
                    <a:pt x="0" y="396391"/>
                    <a:pt x="0" y="378576"/>
                  </a:cubicBezTo>
                  <a:cubicBezTo>
                    <a:pt x="0" y="360761"/>
                    <a:pt x="7077" y="343675"/>
                    <a:pt x="19674" y="331077"/>
                  </a:cubicBezTo>
                  <a:lnTo>
                    <a:pt x="331077" y="19674"/>
                  </a:lnTo>
                  <a:cubicBezTo>
                    <a:pt x="343675" y="7077"/>
                    <a:pt x="360761" y="0"/>
                    <a:pt x="378576" y="0"/>
                  </a:cubicBezTo>
                  <a:cubicBezTo>
                    <a:pt x="396391" y="0"/>
                    <a:pt x="413477" y="7077"/>
                    <a:pt x="426075" y="19674"/>
                  </a:cubicBezTo>
                  <a:close/>
                </a:path>
              </a:pathLst>
            </a:custGeom>
            <a:blipFill>
              <a:blip r:embed="rId4"/>
              <a:stretch>
                <a:fillRect l="-30714" t="-3674" r="-30714" b="-3674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028700" y="4379595"/>
            <a:ext cx="6615789" cy="1565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9"/>
              </a:lnSpc>
            </a:pPr>
            <a:r>
              <a:rPr lang="en-US" b="true" sz="54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APRESENTAÇÃO DOS CONVIDADOS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932717" y="1945979"/>
            <a:ext cx="8326583" cy="77636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CERVO, A. L.; BERVIAN, P. A. Metodologia científica. 5. ed. São Paulo: Prentice Hall, 2002.</a:t>
            </a:r>
          </a:p>
          <a:p>
            <a:pPr algn="just">
              <a:lnSpc>
                <a:spcPts val="3273"/>
              </a:lnSpc>
            </a:pP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COLÉGIO PEDRO II. Cartilha de Assédio Moral. 2024. Disponível em</a:t>
            </a: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https://www.cp2.g12.br/ultimas_publicacoes/225-noticias/12336-progesp-oferecer%C3%A1-roda-de-co</a:t>
            </a: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nversa-sobre-ass%C3%A9dio-moral-no-trabalho.html. Acesso em 15 setembro 2024.</a:t>
            </a:r>
          </a:p>
          <a:p>
            <a:pPr algn="just">
              <a:lnSpc>
                <a:spcPts val="3273"/>
              </a:lnSpc>
            </a:pP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DA SILVA, E. F. Q. Assédio Moral na Universidade: Impactos do gerencialismo no trabalho e </a:t>
            </a: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saúde mental docente. 2023. 56 f. Dissertação (Mestrado em Educação Social) - Universidade </a:t>
            </a:r>
          </a:p>
          <a:p>
            <a:pPr algn="just">
              <a:lnSpc>
                <a:spcPts val="3273"/>
              </a:lnSpc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Federal de Mato Grosso do Sul, Campus do Pantanal, Mato Grosso do Sul, 2023.</a:t>
            </a:r>
          </a:p>
          <a:p>
            <a:pPr algn="just">
              <a:lnSpc>
                <a:spcPts val="3273"/>
              </a:lnSpc>
            </a:pPr>
          </a:p>
          <a:p>
            <a:pPr algn="just">
              <a:lnSpc>
                <a:spcPts val="3273"/>
              </a:lnSpc>
              <a:spcBef>
                <a:spcPct val="0"/>
              </a:spcBef>
            </a:pPr>
            <a:r>
              <a:rPr lang="en-US" sz="2338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DEJOURS, C. A banalização da injustiça social. 7ª ed., Rio de Janeiro: Editora FGV, 2007.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46062" y="1917404"/>
            <a:ext cx="9291245" cy="73156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DELLA FONTE, Sandra Soares. Formação no e para o trabalho. Educação Profissional e </a:t>
            </a: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Tecnológica em Revista, v. 2, n. 2, p. 1-15, 2018.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DEMO, Pedro. Introdução à metodologia da ciência. São Paulo: Atlas, 1985.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DEWEY, John. Democracia e Educação. São Paulo: Martins Fontes, 2011.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FREITAS, Maria Ester de. Assédio moral. Revista de Administração de Empresas, v. 48, p. 155-155,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2008.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FREIRE, Paulo. Pedagogia do Oprimido. 50ª ed. Rio de Janeiro: Paz e Terra, 2011.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810000" y="1936454"/>
            <a:ext cx="8206422" cy="8065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FRIGOTTO, Gaudêncio; CIAVATTA, Maria; RAMOS, Marise. O trabalho como princípio educativo no </a:t>
            </a: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projeto de educação integral de trabalhadores–Excertos. S/A Disponível em </a:t>
            </a:r>
          </a:p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chrome-extension://efaidnbmnnnibpcajpcglclefindmkaj/http://www.pb.iffarroupilha.edu.br/site/midias/arquivos/201179171745208frigotto_ciavatta_ramos_o_trabalho_como_principio_educativo.pdf. Acesso em 13 março 2024.</a:t>
            </a:r>
          </a:p>
          <a:p>
            <a:pPr algn="just">
              <a:lnSpc>
                <a:spcPts val="3226"/>
              </a:lnSpc>
            </a:pPr>
          </a:p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HEIDEGGER, Martin. Ser e Tempo. 9ª ed. Petrópolis: Vozes, 2012.</a:t>
            </a:r>
          </a:p>
          <a:p>
            <a:pPr algn="just">
              <a:lnSpc>
                <a:spcPts val="3226"/>
              </a:lnSpc>
            </a:pPr>
          </a:p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HIRIGOYEN, Marie-France. Assédio moral: a violência perversa no cotidiano. Bertrand Brasil, </a:t>
            </a:r>
          </a:p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2002.</a:t>
            </a:r>
          </a:p>
          <a:p>
            <a:pPr algn="just">
              <a:lnSpc>
                <a:spcPts val="3226"/>
              </a:lnSpc>
            </a:pPr>
          </a:p>
          <a:p>
            <a:pPr algn="just">
              <a:lnSpc>
                <a:spcPts val="3226"/>
              </a:lnSpc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KANT, Immanuel. Fundamentação da metafísica dos costumes. Tradução de Paulo Quintela. 2. ed. </a:t>
            </a:r>
          </a:p>
          <a:p>
            <a:pPr algn="just">
              <a:lnSpc>
                <a:spcPts val="3226"/>
              </a:lnSpc>
              <a:spcBef>
                <a:spcPct val="0"/>
              </a:spcBef>
            </a:pPr>
            <a:r>
              <a:rPr lang="en-US" sz="2304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São Paulo: Martins Fontes, 2003.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716374" y="2864114"/>
            <a:ext cx="9291245" cy="5486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LINS, G. M. V. Enfrentamento ao assédio moral: site de informação à comunidade do </a:t>
            </a: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IFFluminense. 2023. 107 f. Dissertação (Mestrado em Educação Profissional e Tecnológica) - Instituto Federal Fluminense, Campus Macaé, Rio de Janeiro, 2023.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MARX, Karl. Manuscritos Econômico-Filosóficos. São Paulo: Boitempo, 2004.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MENDES, C. A., &amp; BARBOSA, M. L. Direitos do trabalhador e assédio moral: Aspectos legais e </a:t>
            </a: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sociais. Revista Jurídica de Direito do Trabalho. 2008.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996755" y="1936454"/>
            <a:ext cx="8175925" cy="8035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MIGLIORINI, Ana Lúcia de Souza. O assédio moral ao servidor público.Trabalho de Conclusão de 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curso (Graduação em Bacharela em Direito) - UFRS, Porto Alegre. 2022.</a:t>
            </a:r>
          </a:p>
          <a:p>
            <a:pPr algn="just">
              <a:lnSpc>
                <a:spcPts val="3214"/>
              </a:lnSpc>
            </a:pP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NEVES, Ricardo Dias das; ALMEIDA, Adjovanes Thadeu Silva de. A equiparação do Colégio Pedro II 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à condição de Instituto Federal. Rio de Janeiro: Imperial Editora, 2021. Disponível em: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https://www.cp2.g12.br/blog/propgpec/files/2023/03/RICARDONEVES2021PRODEDUC-2.pdf Acesso 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em: 20 outubro 2024.</a:t>
            </a:r>
          </a:p>
          <a:p>
            <a:pPr algn="just">
              <a:lnSpc>
                <a:spcPts val="3214"/>
              </a:lnSpc>
            </a:pP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OLIVEIRA, Adilson Ribeiro; XAVIER, Gláucia do Carmo; SILVA, José Fernandes da; OLIVEIRA, 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Shirlene Bemfica de (Orgs). Educação Profissional e Tecnológica no Brasil: da história à teoria, </a:t>
            </a:r>
          </a:p>
          <a:p>
            <a:pPr algn="just">
              <a:lnSpc>
                <a:spcPts val="3214"/>
              </a:lnSpc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da teoria a práxis. Curitiba: CRV, 2020. 276 p. (Coleção Educação Profissional e Tecnológica no </a:t>
            </a:r>
          </a:p>
          <a:p>
            <a:pPr algn="just">
              <a:lnSpc>
                <a:spcPts val="3214"/>
              </a:lnSpc>
              <a:spcBef>
                <a:spcPct val="0"/>
              </a:spcBef>
            </a:pPr>
            <a:r>
              <a:rPr lang="en-US" sz="2295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 – Volume 1).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26579" y="3321314"/>
            <a:ext cx="9291245" cy="50296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ONU, 2024. NAÇÕES UNIDAS BRASIL, 2024. Sobre o nosso trabalho para alcançar os Objetivos de </a:t>
            </a: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Desenvolvimento Sustentável no Brasil, 2024. Disponível em: https://brasil.un.org/pt-br/sdgs/8. Acesso em: 18 setembro 2024.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RUDIO, F. V. Introdução ao projeto de pesquisa científica. 4.ed. Petrópolis Vozes. 2007.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SAVIANI, Dermeval. Escola e Democracia. 36. ed. Campinas: Autores Associados, 1989.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015651" y="2291585"/>
            <a:ext cx="7799452" cy="7321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SAVIANI, Demerval. Trabalho e educação: fundamentos ontológicos e históricos. Revista </a:t>
            </a: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Brasileira de Educação, Rio de Janeiro, v. 12, n. 34, p. 152-165, abr. 2007. Disponível em:  </a:t>
            </a:r>
          </a:p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&lt;http://educa.fcc.org.br/scielo.php?script=sci_arttext&amp;pid=S1413-24782007000100012&amp;lng=pt&amp;nrm=iso</a:t>
            </a:r>
          </a:p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&gt;. Acesso em 15 março 2024.</a:t>
            </a:r>
          </a:p>
          <a:p>
            <a:pPr algn="just">
              <a:lnSpc>
                <a:spcPts val="3448"/>
              </a:lnSpc>
            </a:pPr>
          </a:p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SAVIANI, Dermeval. História das ideias pedagógicas no Brasil. 2007. 3. ed. Campinas: Editora </a:t>
            </a:r>
          </a:p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Autores Associados, 2007.</a:t>
            </a:r>
          </a:p>
          <a:p>
            <a:pPr algn="just">
              <a:lnSpc>
                <a:spcPts val="3448"/>
              </a:lnSpc>
            </a:pPr>
          </a:p>
          <a:p>
            <a:pPr algn="just">
              <a:lnSpc>
                <a:spcPts val="3448"/>
              </a:lnSpc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SOUZA, R. M. Assédio moral no trabalho e suas consequências jurídicas. Revista de Direito do </a:t>
            </a:r>
          </a:p>
          <a:p>
            <a:pPr algn="just">
              <a:lnSpc>
                <a:spcPts val="3448"/>
              </a:lnSpc>
              <a:spcBef>
                <a:spcPct val="0"/>
              </a:spcBef>
            </a:pPr>
            <a:r>
              <a:rPr lang="en-US" sz="246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Trabalho, São Paulo, v. 36, n. 4, p. 123-135, out./dez. 2012.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63109" y="2619107"/>
            <a:ext cx="9291245" cy="59440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TRIBUNAL SUPERIOR DO TRABALHO – Sobre a justiça do trabalho. Disponível </a:t>
            </a: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em:&lt;http://www.tst.jus.br/web/acesso-a&gt;-informacao/justica-do- trabalho. Acesso em: 06 setembro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2024.</a:t>
            </a:r>
          </a:p>
          <a:p>
            <a:pPr algn="just">
              <a:lnSpc>
                <a:spcPts val="3652"/>
              </a:lnSpc>
            </a:pP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TRIBUNAL SUPERIOR DO TRABALHO. Cartilha de Prevenção ao Assédio Moral: Pare e Repare – Por um Ambiente de Trabalho mais Positivo. www.tst.jus.br. Brasília. 22 p. Disponível em: </a:t>
            </a:r>
          </a:p>
          <a:p>
            <a:pPr algn="just">
              <a:lnSpc>
                <a:spcPts val="3652"/>
              </a:lnSpc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https://www.tst.jus.br/documents/10157/55951/Cartilha+ass%C3%A9dio+moral/5734 </a:t>
            </a:r>
          </a:p>
          <a:p>
            <a:pPr algn="just">
              <a:lnSpc>
                <a:spcPts val="3652"/>
              </a:lnSpc>
              <a:spcBef>
                <a:spcPct val="0"/>
              </a:spcBef>
            </a:pPr>
            <a:r>
              <a:rPr lang="en-US" sz="2609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90e3-a2dd-a598-d2a7-6d492e4b2457. Acesso em: 16 setembro 2024.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9960" y="1028700"/>
            <a:ext cx="6397241" cy="8229600"/>
            <a:chOff x="0" y="0"/>
            <a:chExt cx="8529655" cy="109728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04" t="0" r="24104" b="0"/>
            <a:stretch>
              <a:fillRect/>
            </a:stretch>
          </p:blipFill>
          <p:spPr>
            <a:xfrm flipH="false" flipV="false">
              <a:off x="0" y="0"/>
              <a:ext cx="8529655" cy="10972800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-2700000">
            <a:off x="12542618" y="1487169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2700000">
            <a:off x="12874035" y="1818586"/>
            <a:ext cx="10863149" cy="10863149"/>
            <a:chOff x="0" y="0"/>
            <a:chExt cx="2041549" cy="20415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613784" y="8350917"/>
            <a:ext cx="402638" cy="424388"/>
          </a:xfrm>
          <a:custGeom>
            <a:avLst/>
            <a:gdLst/>
            <a:ahLst/>
            <a:cxnLst/>
            <a:rect r="r" b="b" t="t" l="l"/>
            <a:pathLst>
              <a:path h="424388" w="402638">
                <a:moveTo>
                  <a:pt x="0" y="0"/>
                </a:moveTo>
                <a:lnTo>
                  <a:pt x="402638" y="0"/>
                </a:lnTo>
                <a:lnTo>
                  <a:pt x="402638" y="424388"/>
                </a:lnTo>
                <a:lnTo>
                  <a:pt x="0" y="4243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96755" y="667724"/>
            <a:ext cx="5733743" cy="1316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99"/>
              </a:lnSpc>
            </a:pPr>
            <a:r>
              <a:rPr lang="en-US" b="true" sz="3999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REFERÊNCIA BIBLIOGRÁFICA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646062" y="2409422"/>
            <a:ext cx="8984006" cy="66242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532"/>
              </a:lnSpc>
            </a:pP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TRT7, 2023. Tribunal Regional do Trabalho 7ª Região, 2023. O trabalho decente na perspectiva da </a:t>
            </a: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Organização Internacional do Trabalho (OIT). Disponível em: https://www.trt7.jus.br/index.php?option=com_content&amp;view=article&amp;id=7543:o-trabalho-decente-da-perspectiva-da-organizacao-internacional-do-trabalho-oit&amp;catid=327&amp;Itemid=1443. Acesso em: 18 </a:t>
            </a:r>
          </a:p>
          <a:p>
            <a:pPr algn="just">
              <a:lnSpc>
                <a:spcPts val="3532"/>
              </a:lnSpc>
            </a:pP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setembro 2024.</a:t>
            </a:r>
          </a:p>
          <a:p>
            <a:pPr algn="just">
              <a:lnSpc>
                <a:spcPts val="3532"/>
              </a:lnSpc>
            </a:pPr>
          </a:p>
          <a:p>
            <a:pPr algn="just">
              <a:lnSpc>
                <a:spcPts val="3532"/>
              </a:lnSpc>
            </a:pP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ZANETTI, Robson. Assédio moral no ambiente de trabalho. Robson Zanetti, 2008. E-book. Disponível em:</a:t>
            </a:r>
          </a:p>
          <a:p>
            <a:pPr algn="just">
              <a:lnSpc>
                <a:spcPts val="3532"/>
              </a:lnSpc>
            </a:pP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https://livrandante.com.br/livros/robson-zanetti-assedio-moral-no-trabalho/?doing_wp_cron=172858274</a:t>
            </a:r>
          </a:p>
          <a:p>
            <a:pPr algn="just">
              <a:lnSpc>
                <a:spcPts val="3532"/>
              </a:lnSpc>
              <a:spcBef>
                <a:spcPct val="0"/>
              </a:spcBef>
            </a:pPr>
            <a:r>
              <a:rPr lang="en-US" sz="2522">
                <a:solidFill>
                  <a:srgbClr val="000000"/>
                </a:solidFill>
                <a:latin typeface="Helios"/>
                <a:ea typeface="Helios"/>
                <a:cs typeface="Helios"/>
                <a:sym typeface="Helios"/>
              </a:rPr>
              <a:t>1.1341700553894042968750 Acesso em: 10 outubro 2024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9820231" y="3320363"/>
            <a:ext cx="8068987" cy="8068987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8833" y="18833"/>
              <a:ext cx="775135" cy="775135"/>
            </a:xfrm>
            <a:custGeom>
              <a:avLst/>
              <a:gdLst/>
              <a:ahLst/>
              <a:cxnLst/>
              <a:rect r="r" b="b" t="t" l="l"/>
              <a:pathLst>
                <a:path h="775135" w="775135">
                  <a:moveTo>
                    <a:pt x="429631" y="23231"/>
                  </a:moveTo>
                  <a:lnTo>
                    <a:pt x="751903" y="345503"/>
                  </a:lnTo>
                  <a:cubicBezTo>
                    <a:pt x="775134" y="368735"/>
                    <a:pt x="775134" y="406400"/>
                    <a:pt x="751903" y="429631"/>
                  </a:cubicBezTo>
                  <a:lnTo>
                    <a:pt x="429631" y="751903"/>
                  </a:lnTo>
                  <a:cubicBezTo>
                    <a:pt x="406400" y="775134"/>
                    <a:pt x="368735" y="775134"/>
                    <a:pt x="345503" y="751903"/>
                  </a:cubicBezTo>
                  <a:lnTo>
                    <a:pt x="23231" y="429631"/>
                  </a:lnTo>
                  <a:cubicBezTo>
                    <a:pt x="0" y="406400"/>
                    <a:pt x="0" y="368735"/>
                    <a:pt x="23231" y="345503"/>
                  </a:cubicBezTo>
                  <a:lnTo>
                    <a:pt x="345503" y="23231"/>
                  </a:lnTo>
                  <a:cubicBezTo>
                    <a:pt x="368735" y="0"/>
                    <a:pt x="406400" y="0"/>
                    <a:pt x="429631" y="23231"/>
                  </a:cubicBezTo>
                  <a:close/>
                </a:path>
              </a:pathLst>
            </a:custGeom>
            <a:blipFill>
              <a:blip r:embed="rId4"/>
              <a:stretch>
                <a:fillRect l="-3227" t="-5761" r="-3227" b="-5761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740016" y="3295301"/>
            <a:ext cx="7387335" cy="4059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10"/>
              </a:lnSpc>
            </a:pPr>
            <a:r>
              <a:rPr lang="en-US" b="true" sz="41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 COMBATE E A PREVENÇÃO AO ASSÉDIO MORAL NA EDUCAÇÃO PROFISSIONAL E TECNOLÓGICA COM FOCO NA CARTILHA DE ASSÉDIO MORAL DO CPII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9480925" y="3320363"/>
            <a:ext cx="8068987" cy="8068987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18833" y="18833"/>
              <a:ext cx="775135" cy="775135"/>
            </a:xfrm>
            <a:custGeom>
              <a:avLst/>
              <a:gdLst/>
              <a:ahLst/>
              <a:cxnLst/>
              <a:rect r="r" b="b" t="t" l="l"/>
              <a:pathLst>
                <a:path h="775135" w="775135">
                  <a:moveTo>
                    <a:pt x="429631" y="23231"/>
                  </a:moveTo>
                  <a:lnTo>
                    <a:pt x="751903" y="345503"/>
                  </a:lnTo>
                  <a:cubicBezTo>
                    <a:pt x="775134" y="368735"/>
                    <a:pt x="775134" y="406400"/>
                    <a:pt x="751903" y="429631"/>
                  </a:cubicBezTo>
                  <a:lnTo>
                    <a:pt x="429631" y="751903"/>
                  </a:lnTo>
                  <a:cubicBezTo>
                    <a:pt x="406400" y="775134"/>
                    <a:pt x="368735" y="775134"/>
                    <a:pt x="345503" y="751903"/>
                  </a:cubicBezTo>
                  <a:lnTo>
                    <a:pt x="23231" y="429631"/>
                  </a:lnTo>
                  <a:cubicBezTo>
                    <a:pt x="0" y="406400"/>
                    <a:pt x="0" y="368735"/>
                    <a:pt x="23231" y="345503"/>
                  </a:cubicBezTo>
                  <a:lnTo>
                    <a:pt x="345503" y="23231"/>
                  </a:lnTo>
                  <a:cubicBezTo>
                    <a:pt x="368735" y="0"/>
                    <a:pt x="406400" y="0"/>
                    <a:pt x="429631" y="23231"/>
                  </a:cubicBezTo>
                  <a:close/>
                </a:path>
              </a:pathLst>
            </a:custGeom>
            <a:blipFill>
              <a:blip r:embed="rId4"/>
              <a:stretch>
                <a:fillRect l="-31418" t="-3227" r="-31418" b="-3227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015194" y="1141741"/>
            <a:ext cx="7387335" cy="723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35"/>
              </a:lnSpc>
            </a:pPr>
            <a:r>
              <a:rPr lang="en-US" b="true" sz="4941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OBJETIVOS: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028700" y="2513037"/>
            <a:ext cx="8161007" cy="67452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68"/>
              </a:lnSpc>
            </a:pPr>
            <a:r>
              <a:rPr lang="en-US" sz="4763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1- Divulgação da Cartilha de ASSÉDIO MORAL do CPII;</a:t>
            </a:r>
          </a:p>
          <a:p>
            <a:pPr algn="l">
              <a:lnSpc>
                <a:spcPts val="6668"/>
              </a:lnSpc>
            </a:pPr>
          </a:p>
          <a:p>
            <a:pPr algn="l">
              <a:lnSpc>
                <a:spcPts val="6668"/>
              </a:lnSpc>
            </a:pPr>
            <a:r>
              <a:rPr lang="en-US" sz="4763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2- Reflexão sobre o assunto e</a:t>
            </a:r>
          </a:p>
          <a:p>
            <a:pPr algn="l">
              <a:lnSpc>
                <a:spcPts val="6668"/>
              </a:lnSpc>
            </a:pPr>
          </a:p>
          <a:p>
            <a:pPr algn="l">
              <a:lnSpc>
                <a:spcPts val="6668"/>
              </a:lnSpc>
            </a:pPr>
            <a:r>
              <a:rPr lang="en-US" sz="4763" b="true">
                <a:solidFill>
                  <a:srgbClr val="16599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3- Validação da Atividade.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700000">
            <a:off x="7001768" y="1126950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7" y="0"/>
                </a:lnTo>
                <a:lnTo>
                  <a:pt x="5636927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8100000">
            <a:off x="8515005" y="-553860"/>
            <a:ext cx="5359870" cy="2511321"/>
            <a:chOff x="0" y="0"/>
            <a:chExt cx="1597103" cy="74830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97103" cy="748309"/>
            </a:xfrm>
            <a:custGeom>
              <a:avLst/>
              <a:gdLst/>
              <a:ahLst/>
              <a:cxnLst/>
              <a:rect r="r" b="b" t="t" l="l"/>
              <a:pathLst>
                <a:path h="748309" w="1597103">
                  <a:moveTo>
                    <a:pt x="0" y="0"/>
                  </a:moveTo>
                  <a:lnTo>
                    <a:pt x="1597103" y="0"/>
                  </a:lnTo>
                  <a:lnTo>
                    <a:pt x="1597103" y="748309"/>
                  </a:lnTo>
                  <a:lnTo>
                    <a:pt x="0" y="748309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597103" cy="7864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00000">
            <a:off x="9928259" y="810181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69"/>
                </a:lnTo>
                <a:lnTo>
                  <a:pt x="0" y="6059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700000">
            <a:off x="-4317047" y="-3837181"/>
            <a:ext cx="11641929" cy="11641929"/>
          </a:xfrm>
          <a:custGeom>
            <a:avLst/>
            <a:gdLst/>
            <a:ahLst/>
            <a:cxnLst/>
            <a:rect r="r" b="b" t="t" l="l"/>
            <a:pathLst>
              <a:path h="11641929" w="11641929">
                <a:moveTo>
                  <a:pt x="0" y="0"/>
                </a:moveTo>
                <a:lnTo>
                  <a:pt x="11641929" y="0"/>
                </a:lnTo>
                <a:lnTo>
                  <a:pt x="11641929" y="11641929"/>
                </a:lnTo>
                <a:lnTo>
                  <a:pt x="0" y="11641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999"/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2700000">
            <a:off x="-3985629" y="-3505764"/>
            <a:ext cx="10863149" cy="10863149"/>
            <a:chOff x="0" y="0"/>
            <a:chExt cx="2041549" cy="20415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1268" y="0"/>
                  </a:moveTo>
                  <a:lnTo>
                    <a:pt x="1970282" y="0"/>
                  </a:lnTo>
                  <a:cubicBezTo>
                    <a:pt x="1989183" y="0"/>
                    <a:pt x="2007310" y="7509"/>
                    <a:pt x="2020675" y="20874"/>
                  </a:cubicBezTo>
                  <a:cubicBezTo>
                    <a:pt x="2034041" y="34239"/>
                    <a:pt x="2041549" y="52366"/>
                    <a:pt x="2041549" y="71268"/>
                  </a:cubicBezTo>
                  <a:lnTo>
                    <a:pt x="2041549" y="1970282"/>
                  </a:lnTo>
                  <a:cubicBezTo>
                    <a:pt x="2041549" y="2009642"/>
                    <a:pt x="2009642" y="2041549"/>
                    <a:pt x="1970282" y="2041549"/>
                  </a:cubicBezTo>
                  <a:lnTo>
                    <a:pt x="71268" y="2041549"/>
                  </a:lnTo>
                  <a:cubicBezTo>
                    <a:pt x="31908" y="2041549"/>
                    <a:pt x="0" y="2009642"/>
                    <a:pt x="0" y="1970282"/>
                  </a:cubicBezTo>
                  <a:lnTo>
                    <a:pt x="0" y="71268"/>
                  </a:lnTo>
                  <a:cubicBezTo>
                    <a:pt x="0" y="31908"/>
                    <a:pt x="31908" y="0"/>
                    <a:pt x="7126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5962650" y="6421392"/>
            <a:ext cx="2138429" cy="2713734"/>
            <a:chOff x="0" y="0"/>
            <a:chExt cx="563208" cy="71472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63208" cy="714728"/>
            </a:xfrm>
            <a:custGeom>
              <a:avLst/>
              <a:gdLst/>
              <a:ahLst/>
              <a:cxnLst/>
              <a:rect r="r" b="b" t="t" l="l"/>
              <a:pathLst>
                <a:path h="714728" w="563208">
                  <a:moveTo>
                    <a:pt x="0" y="0"/>
                  </a:moveTo>
                  <a:lnTo>
                    <a:pt x="563208" y="0"/>
                  </a:lnTo>
                  <a:lnTo>
                    <a:pt x="563208" y="714728"/>
                  </a:lnTo>
                  <a:lnTo>
                    <a:pt x="0" y="714728"/>
                  </a:lnTo>
                  <a:close/>
                </a:path>
              </a:pathLst>
            </a:custGeom>
            <a:solidFill>
              <a:srgbClr val="F7FB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563208" cy="7528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-2700000">
            <a:off x="9790314" y="2257197"/>
            <a:ext cx="10898709" cy="10898709"/>
          </a:xfrm>
          <a:custGeom>
            <a:avLst/>
            <a:gdLst/>
            <a:ahLst/>
            <a:cxnLst/>
            <a:rect r="r" b="b" t="t" l="l"/>
            <a:pathLst>
              <a:path h="10898709" w="10898709">
                <a:moveTo>
                  <a:pt x="0" y="0"/>
                </a:moveTo>
                <a:lnTo>
                  <a:pt x="10898710" y="0"/>
                </a:lnTo>
                <a:lnTo>
                  <a:pt x="10898710" y="10898709"/>
                </a:lnTo>
                <a:lnTo>
                  <a:pt x="0" y="108987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8000"/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-2700000">
            <a:off x="10100574" y="2567456"/>
            <a:ext cx="10169646" cy="10169646"/>
            <a:chOff x="0" y="0"/>
            <a:chExt cx="2041549" cy="204154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41549" cy="2041549"/>
            </a:xfrm>
            <a:custGeom>
              <a:avLst/>
              <a:gdLst/>
              <a:ahLst/>
              <a:cxnLst/>
              <a:rect r="r" b="b" t="t" l="l"/>
              <a:pathLst>
                <a:path h="2041549" w="2041549">
                  <a:moveTo>
                    <a:pt x="76128" y="0"/>
                  </a:moveTo>
                  <a:lnTo>
                    <a:pt x="1965422" y="0"/>
                  </a:lnTo>
                  <a:cubicBezTo>
                    <a:pt x="1985612" y="0"/>
                    <a:pt x="2004975" y="8021"/>
                    <a:pt x="2019252" y="22297"/>
                  </a:cubicBezTo>
                  <a:cubicBezTo>
                    <a:pt x="2033529" y="36574"/>
                    <a:pt x="2041549" y="55937"/>
                    <a:pt x="2041549" y="76128"/>
                  </a:cubicBezTo>
                  <a:lnTo>
                    <a:pt x="2041549" y="1965422"/>
                  </a:lnTo>
                  <a:cubicBezTo>
                    <a:pt x="2041549" y="1985612"/>
                    <a:pt x="2033529" y="2004975"/>
                    <a:pt x="2019252" y="2019252"/>
                  </a:cubicBezTo>
                  <a:cubicBezTo>
                    <a:pt x="2004975" y="2033529"/>
                    <a:pt x="1985612" y="2041549"/>
                    <a:pt x="1965422" y="2041549"/>
                  </a:cubicBezTo>
                  <a:lnTo>
                    <a:pt x="76128" y="2041549"/>
                  </a:lnTo>
                  <a:cubicBezTo>
                    <a:pt x="55937" y="2041549"/>
                    <a:pt x="36574" y="2033529"/>
                    <a:pt x="22297" y="2019252"/>
                  </a:cubicBezTo>
                  <a:cubicBezTo>
                    <a:pt x="8021" y="2004975"/>
                    <a:pt x="0" y="1985612"/>
                    <a:pt x="0" y="1965422"/>
                  </a:cubicBezTo>
                  <a:lnTo>
                    <a:pt x="0" y="76128"/>
                  </a:lnTo>
                  <a:cubicBezTo>
                    <a:pt x="0" y="55937"/>
                    <a:pt x="8021" y="36574"/>
                    <a:pt x="22297" y="22297"/>
                  </a:cubicBezTo>
                  <a:cubicBezTo>
                    <a:pt x="36574" y="8021"/>
                    <a:pt x="55937" y="0"/>
                    <a:pt x="761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41549" cy="2079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-8100000">
            <a:off x="10669360" y="993471"/>
            <a:ext cx="10132302" cy="2304198"/>
            <a:chOff x="0" y="0"/>
            <a:chExt cx="3019165" cy="68659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019165" cy="686592"/>
            </a:xfrm>
            <a:custGeom>
              <a:avLst/>
              <a:gdLst/>
              <a:ahLst/>
              <a:cxnLst/>
              <a:rect r="r" b="b" t="t" l="l"/>
              <a:pathLst>
                <a:path h="686592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3019165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2700000">
            <a:off x="13557061" y="1280279"/>
            <a:ext cx="5636927" cy="605970"/>
          </a:xfrm>
          <a:custGeom>
            <a:avLst/>
            <a:gdLst/>
            <a:ahLst/>
            <a:cxnLst/>
            <a:rect r="r" b="b" t="t" l="l"/>
            <a:pathLst>
              <a:path h="605970" w="5636927">
                <a:moveTo>
                  <a:pt x="0" y="0"/>
                </a:moveTo>
                <a:lnTo>
                  <a:pt x="5636926" y="0"/>
                </a:lnTo>
                <a:lnTo>
                  <a:pt x="5636926" y="605970"/>
                </a:lnTo>
                <a:lnTo>
                  <a:pt x="0" y="6059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22" id="22"/>
          <p:cNvGrpSpPr/>
          <p:nvPr/>
        </p:nvGrpSpPr>
        <p:grpSpPr>
          <a:xfrm rot="-8100000">
            <a:off x="15049711" y="-350832"/>
            <a:ext cx="5000402" cy="2304198"/>
            <a:chOff x="0" y="0"/>
            <a:chExt cx="1489991" cy="686592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489991" cy="686592"/>
            </a:xfrm>
            <a:custGeom>
              <a:avLst/>
              <a:gdLst/>
              <a:ahLst/>
              <a:cxnLst/>
              <a:rect r="r" b="b" t="t" l="l"/>
              <a:pathLst>
                <a:path h="686592" w="1489991">
                  <a:moveTo>
                    <a:pt x="0" y="0"/>
                  </a:moveTo>
                  <a:lnTo>
                    <a:pt x="1489991" y="0"/>
                  </a:lnTo>
                  <a:lnTo>
                    <a:pt x="1489991" y="686592"/>
                  </a:lnTo>
                  <a:lnTo>
                    <a:pt x="0" y="686592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1489991" cy="724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503918" y="1291756"/>
            <a:ext cx="7750434" cy="1412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35"/>
              </a:lnSpc>
            </a:pPr>
            <a:r>
              <a:rPr lang="en-US" b="true" sz="4941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QR CODE - CARTILHA CP2</a:t>
            </a:r>
          </a:p>
        </p:txBody>
      </p:sp>
      <p:pic>
        <p:nvPicPr>
          <p:cNvPr name="Picture 26" id="26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587276" y="2737556"/>
            <a:ext cx="6979168" cy="6979168"/>
          </a:xfrm>
          <a:prstGeom prst="rect">
            <a:avLst/>
          </a:prstGeom>
        </p:spPr>
      </p:pic>
      <p:sp>
        <p:nvSpPr>
          <p:cNvPr name="Freeform 27" id="27"/>
          <p:cNvSpPr/>
          <p:nvPr/>
        </p:nvSpPr>
        <p:spPr>
          <a:xfrm flipH="false" flipV="false" rot="0">
            <a:off x="8116189" y="4554358"/>
            <a:ext cx="11723276" cy="6447802"/>
          </a:xfrm>
          <a:custGeom>
            <a:avLst/>
            <a:gdLst/>
            <a:ahLst/>
            <a:cxnLst/>
            <a:rect r="r" b="b" t="t" l="l"/>
            <a:pathLst>
              <a:path h="6447802" w="11723276">
                <a:moveTo>
                  <a:pt x="0" y="0"/>
                </a:moveTo>
                <a:lnTo>
                  <a:pt x="11723276" y="0"/>
                </a:lnTo>
                <a:lnTo>
                  <a:pt x="11723276" y="6447802"/>
                </a:lnTo>
                <a:lnTo>
                  <a:pt x="0" y="64478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76615" y="463322"/>
            <a:ext cx="7001477" cy="10644961"/>
            <a:chOff x="0" y="0"/>
            <a:chExt cx="9335303" cy="1419328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3352" t="0" r="3352" b="0"/>
            <a:stretch>
              <a:fillRect/>
            </a:stretch>
          </p:blipFill>
          <p:spPr>
            <a:xfrm flipH="false" flipV="false">
              <a:off x="0" y="0"/>
              <a:ext cx="9335303" cy="14193281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4526145" y="5288915"/>
            <a:ext cx="7660333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CAPA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43649" y="224796"/>
            <a:ext cx="6397241" cy="11188102"/>
            <a:chOff x="0" y="0"/>
            <a:chExt cx="8529655" cy="1491747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9590" t="0" r="9590" b="0"/>
            <a:stretch>
              <a:fillRect/>
            </a:stretch>
          </p:blipFill>
          <p:spPr>
            <a:xfrm flipH="false" flipV="false">
              <a:off x="0" y="0"/>
              <a:ext cx="8529655" cy="14917470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2739448" y="5321960"/>
            <a:ext cx="9564791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APRESENTAÇÃO 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B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43649" y="651809"/>
            <a:ext cx="6397241" cy="11188102"/>
            <a:chOff x="0" y="0"/>
            <a:chExt cx="8529655" cy="1491747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9519" t="0" r="9519" b="0"/>
            <a:stretch>
              <a:fillRect/>
            </a:stretch>
          </p:blipFill>
          <p:spPr>
            <a:xfrm flipH="false" flipV="false">
              <a:off x="0" y="0"/>
              <a:ext cx="8529655" cy="14917470"/>
            </a:xfrm>
            <a:prstGeom prst="rect">
              <a:avLst/>
            </a:prstGeom>
          </p:spPr>
        </p:pic>
      </p:grpSp>
      <p:sp>
        <p:nvSpPr>
          <p:cNvPr name="TextBox 4" id="4"/>
          <p:cNvSpPr txBox="true"/>
          <p:nvPr/>
        </p:nvSpPr>
        <p:spPr>
          <a:xfrm rot="0">
            <a:off x="3493548" y="5318760"/>
            <a:ext cx="9564791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80"/>
              </a:lnSpc>
            </a:pPr>
            <a:r>
              <a:rPr lang="en-US" b="true" sz="5600">
                <a:solidFill>
                  <a:srgbClr val="16599D"/>
                </a:solidFill>
                <a:latin typeface="Helios Bold"/>
                <a:ea typeface="Helios Bold"/>
                <a:cs typeface="Helios Bold"/>
                <a:sym typeface="Helios Bold"/>
              </a:rPr>
              <a:t>O QUE É?</a:t>
            </a:r>
          </a:p>
        </p:txBody>
      </p:sp>
      <p:grpSp>
        <p:nvGrpSpPr>
          <p:cNvPr name="Group 5" id="5"/>
          <p:cNvGrpSpPr/>
          <p:nvPr/>
        </p:nvGrpSpPr>
        <p:grpSpPr>
          <a:xfrm rot="-2205251">
            <a:off x="-3057139" y="1331480"/>
            <a:ext cx="13101375" cy="1996675"/>
            <a:chOff x="0" y="0"/>
            <a:chExt cx="3903872" cy="59495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903872" cy="594958"/>
            </a:xfrm>
            <a:custGeom>
              <a:avLst/>
              <a:gdLst/>
              <a:ahLst/>
              <a:cxnLst/>
              <a:rect r="r" b="b" t="t" l="l"/>
              <a:pathLst>
                <a:path h="594958" w="3903872">
                  <a:moveTo>
                    <a:pt x="0" y="0"/>
                  </a:moveTo>
                  <a:lnTo>
                    <a:pt x="3903872" y="0"/>
                  </a:lnTo>
                  <a:lnTo>
                    <a:pt x="3903872" y="594958"/>
                  </a:lnTo>
                  <a:lnTo>
                    <a:pt x="0" y="594958"/>
                  </a:lnTo>
                  <a:close/>
                </a:path>
              </a:pathLst>
            </a:custGeom>
            <a:solidFill>
              <a:srgbClr val="0F498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903872" cy="6330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8599767">
            <a:off x="-2109498" y="728170"/>
            <a:ext cx="10132302" cy="1680197"/>
            <a:chOff x="0" y="0"/>
            <a:chExt cx="3019165" cy="5006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019165" cy="500655"/>
            </a:xfrm>
            <a:custGeom>
              <a:avLst/>
              <a:gdLst/>
              <a:ahLst/>
              <a:cxnLst/>
              <a:rect r="r" b="b" t="t" l="l"/>
              <a:pathLst>
                <a:path h="500655" w="3019165">
                  <a:moveTo>
                    <a:pt x="0" y="0"/>
                  </a:moveTo>
                  <a:lnTo>
                    <a:pt x="3019165" y="0"/>
                  </a:lnTo>
                  <a:lnTo>
                    <a:pt x="3019165" y="500655"/>
                  </a:lnTo>
                  <a:lnTo>
                    <a:pt x="0" y="500655"/>
                  </a:lnTo>
                  <a:close/>
                </a:path>
              </a:pathLst>
            </a:custGeom>
            <a:solidFill>
              <a:srgbClr val="16599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019165" cy="538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2067570">
            <a:off x="-1966800" y="-1191161"/>
            <a:ext cx="5717933" cy="3135922"/>
            <a:chOff x="0" y="0"/>
            <a:chExt cx="1703797" cy="93442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03797" cy="934424"/>
            </a:xfrm>
            <a:custGeom>
              <a:avLst/>
              <a:gdLst/>
              <a:ahLst/>
              <a:cxnLst/>
              <a:rect r="r" b="b" t="t" l="l"/>
              <a:pathLst>
                <a:path h="934424" w="1703797">
                  <a:moveTo>
                    <a:pt x="0" y="0"/>
                  </a:moveTo>
                  <a:lnTo>
                    <a:pt x="1703797" y="0"/>
                  </a:lnTo>
                  <a:lnTo>
                    <a:pt x="1703797" y="934424"/>
                  </a:lnTo>
                  <a:lnTo>
                    <a:pt x="0" y="934424"/>
                  </a:lnTo>
                  <a:close/>
                </a:path>
              </a:pathLst>
            </a:custGeom>
            <a:solidFill>
              <a:srgbClr val="2978C8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03797" cy="972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0" y="57911"/>
            <a:ext cx="5915483" cy="3352955"/>
          </a:xfrm>
          <a:custGeom>
            <a:avLst/>
            <a:gdLst/>
            <a:ahLst/>
            <a:cxnLst/>
            <a:rect r="r" b="b" t="t" l="l"/>
            <a:pathLst>
              <a:path h="3352955" w="5915483">
                <a:moveTo>
                  <a:pt x="0" y="0"/>
                </a:moveTo>
                <a:lnTo>
                  <a:pt x="5915483" y="0"/>
                </a:lnTo>
                <a:lnTo>
                  <a:pt x="5915483" y="3352955"/>
                </a:lnTo>
                <a:lnTo>
                  <a:pt x="0" y="3352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658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DAG0k68w5To</dc:identifier>
  <dcterms:modified xsi:type="dcterms:W3CDTF">2011-08-01T06:04:30Z</dcterms:modified>
  <cp:revision>1</cp:revision>
  <dc:title>APRESENTAÇÃO DO PESQUISADOR</dc:title>
</cp:coreProperties>
</file>